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1"/>
  </p:notesMasterIdLst>
  <p:sldIdLst>
    <p:sldId id="274" r:id="rId2"/>
    <p:sldId id="256" r:id="rId3"/>
    <p:sldId id="257" r:id="rId4"/>
    <p:sldId id="258" r:id="rId5"/>
    <p:sldId id="262" r:id="rId6"/>
    <p:sldId id="259" r:id="rId7"/>
    <p:sldId id="263" r:id="rId8"/>
    <p:sldId id="260" r:id="rId9"/>
    <p:sldId id="265" r:id="rId10"/>
    <p:sldId id="266" r:id="rId11"/>
    <p:sldId id="261" r:id="rId12"/>
    <p:sldId id="264" r:id="rId13"/>
    <p:sldId id="267" r:id="rId14"/>
    <p:sldId id="268" r:id="rId15"/>
    <p:sldId id="269" r:id="rId16"/>
    <p:sldId id="270" r:id="rId17"/>
    <p:sldId id="273" r:id="rId18"/>
    <p:sldId id="271" r:id="rId19"/>
    <p:sldId id="27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63" d="100"/>
          <a:sy n="63" d="100"/>
        </p:scale>
        <p:origin x="78"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ED39BB-CA3C-43B5-9BAC-B72181D34DEB}" type="datetimeFigureOut">
              <a:rPr lang="en-US" smtClean="0"/>
              <a:t>4/5/2019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12C82D-1955-405F-A0FA-C0EB343F5168}" type="slidenum">
              <a:rPr lang="en-US" smtClean="0"/>
              <a:t>‹#›</a:t>
            </a:fld>
            <a:endParaRPr lang="en-US" dirty="0"/>
          </a:p>
        </p:txBody>
      </p:sp>
    </p:spTree>
    <p:extLst>
      <p:ext uri="{BB962C8B-B14F-4D97-AF65-F5344CB8AC3E}">
        <p14:creationId xmlns:p14="http://schemas.microsoft.com/office/powerpoint/2010/main" val="2920503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google.com/search?q=structure+process+outcome+and+patient+experience&amp;source=lnms&amp;tbm=isch&amp;sa=X&amp;ved=0ahUKEwjD3eP7hrjhAhWNAWMBHdDSBycQ_AUIDigB&amp;biw=1366&amp;bih=667#imgdii=MKKRIOqujVbHeM:&amp;imgrc=E2oybDREMvomuM:"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google.com/search?q=structure+process+outcome+and+patient+experience&amp;source=lnms&amp;tbm=isch&amp;sa=X&amp;ved=0ahUKEwjD3eP7hrjhAhWNAWMBHdDSBycQ_AUIDigB&amp;biw=1366&amp;bih=667#imgrc=E2oybDREMvomu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Welcome!</a:t>
            </a:r>
          </a:p>
        </p:txBody>
      </p:sp>
      <p:sp>
        <p:nvSpPr>
          <p:cNvPr id="4" name="Slide Number Placeholder 3"/>
          <p:cNvSpPr>
            <a:spLocks noGrp="1"/>
          </p:cNvSpPr>
          <p:nvPr>
            <p:ph type="sldNum" sz="quarter" idx="5"/>
          </p:nvPr>
        </p:nvSpPr>
        <p:spPr/>
        <p:txBody>
          <a:bodyPr/>
          <a:lstStyle/>
          <a:p>
            <a:fld id="{C212C82D-1955-405F-A0FA-C0EB343F5168}" type="slidenum">
              <a:rPr lang="en-US" smtClean="0"/>
              <a:t>2</a:t>
            </a:fld>
            <a:endParaRPr lang="en-US" dirty="0"/>
          </a:p>
        </p:txBody>
      </p:sp>
    </p:spTree>
    <p:extLst>
      <p:ext uri="{BB962C8B-B14F-4D97-AF65-F5344CB8AC3E}">
        <p14:creationId xmlns:p14="http://schemas.microsoft.com/office/powerpoint/2010/main" val="347033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the domains that are going to be used in improving the quality of healthcare in our organization. The four domains are going to make sure that all the services delivered to our patients are patient based. The next slides will discuss each domain in details. </a:t>
            </a:r>
          </a:p>
        </p:txBody>
      </p:sp>
      <p:sp>
        <p:nvSpPr>
          <p:cNvPr id="4" name="Slide Number Placeholder 3"/>
          <p:cNvSpPr>
            <a:spLocks noGrp="1"/>
          </p:cNvSpPr>
          <p:nvPr>
            <p:ph type="sldNum" sz="quarter" idx="5"/>
          </p:nvPr>
        </p:nvSpPr>
        <p:spPr/>
        <p:txBody>
          <a:bodyPr/>
          <a:lstStyle/>
          <a:p>
            <a:fld id="{C212C82D-1955-405F-A0FA-C0EB343F5168}" type="slidenum">
              <a:rPr lang="en-US" smtClean="0"/>
              <a:t>3</a:t>
            </a:fld>
            <a:endParaRPr lang="en-US" dirty="0"/>
          </a:p>
        </p:txBody>
      </p:sp>
    </p:spTree>
    <p:extLst>
      <p:ext uri="{BB962C8B-B14F-4D97-AF65-F5344CB8AC3E}">
        <p14:creationId xmlns:p14="http://schemas.microsoft.com/office/powerpoint/2010/main" val="1205226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the structure  as the first domain of quality measurement in healthcare. According to the slide, structure domain evaluates the infrastructure of the health setting such as doctor offices, hospitals and capability of the healthcare to deliver services to the clients. </a:t>
            </a:r>
          </a:p>
        </p:txBody>
      </p:sp>
      <p:sp>
        <p:nvSpPr>
          <p:cNvPr id="4" name="Slide Number Placeholder 3"/>
          <p:cNvSpPr>
            <a:spLocks noGrp="1"/>
          </p:cNvSpPr>
          <p:nvPr>
            <p:ph type="sldNum" sz="quarter" idx="5"/>
          </p:nvPr>
        </p:nvSpPr>
        <p:spPr/>
        <p:txBody>
          <a:bodyPr/>
          <a:lstStyle/>
          <a:p>
            <a:fld id="{C212C82D-1955-405F-A0FA-C0EB343F5168}" type="slidenum">
              <a:rPr lang="en-US" smtClean="0"/>
              <a:t>4</a:t>
            </a:fld>
            <a:endParaRPr lang="en-US" dirty="0"/>
          </a:p>
        </p:txBody>
      </p:sp>
    </p:spTree>
    <p:extLst>
      <p:ext uri="{BB962C8B-B14F-4D97-AF65-F5344CB8AC3E}">
        <p14:creationId xmlns:p14="http://schemas.microsoft.com/office/powerpoint/2010/main" val="1925590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is continuation of the structure domain. According to this slide, structure domain is vital in that everything in healthcare goes on in a streamline, such as that the staffing of the healthcare facility, policies of the environment that the care is provided from and the capabilities of staffs as well as the available resources in the organization. </a:t>
            </a:r>
          </a:p>
        </p:txBody>
      </p:sp>
      <p:sp>
        <p:nvSpPr>
          <p:cNvPr id="4" name="Slide Number Placeholder 3"/>
          <p:cNvSpPr>
            <a:spLocks noGrp="1"/>
          </p:cNvSpPr>
          <p:nvPr>
            <p:ph type="sldNum" sz="quarter" idx="5"/>
          </p:nvPr>
        </p:nvSpPr>
        <p:spPr/>
        <p:txBody>
          <a:bodyPr/>
          <a:lstStyle/>
          <a:p>
            <a:fld id="{C212C82D-1955-405F-A0FA-C0EB343F5168}" type="slidenum">
              <a:rPr lang="en-US" smtClean="0"/>
              <a:t>5</a:t>
            </a:fld>
            <a:endParaRPr lang="en-US" dirty="0"/>
          </a:p>
        </p:txBody>
      </p:sp>
    </p:spTree>
    <p:extLst>
      <p:ext uri="{BB962C8B-B14F-4D97-AF65-F5344CB8AC3E}">
        <p14:creationId xmlns:p14="http://schemas.microsoft.com/office/powerpoint/2010/main" val="1494873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the process as the second domain of quality measurement. According to the slide, process domain ensures that the services that are offered to the patients are consistent to the care guidelines or standards. </a:t>
            </a:r>
          </a:p>
        </p:txBody>
      </p:sp>
      <p:sp>
        <p:nvSpPr>
          <p:cNvPr id="4" name="Slide Number Placeholder 3"/>
          <p:cNvSpPr>
            <a:spLocks noGrp="1"/>
          </p:cNvSpPr>
          <p:nvPr>
            <p:ph type="sldNum" sz="quarter" idx="5"/>
          </p:nvPr>
        </p:nvSpPr>
        <p:spPr/>
        <p:txBody>
          <a:bodyPr/>
          <a:lstStyle/>
          <a:p>
            <a:fld id="{C212C82D-1955-405F-A0FA-C0EB343F5168}" type="slidenum">
              <a:rPr lang="en-US" smtClean="0"/>
              <a:t>6</a:t>
            </a:fld>
            <a:endParaRPr lang="en-US" dirty="0"/>
          </a:p>
        </p:txBody>
      </p:sp>
    </p:spTree>
    <p:extLst>
      <p:ext uri="{BB962C8B-B14F-4D97-AF65-F5344CB8AC3E}">
        <p14:creationId xmlns:p14="http://schemas.microsoft.com/office/powerpoint/2010/main" val="157971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is continuation of the process domain. As per the slide, Some areas of process domain doesn’t exist and they tend to focus more on the management of the chronic condition which may distract some important quality areas, thus this being a drawback. </a:t>
            </a:r>
          </a:p>
        </p:txBody>
      </p:sp>
      <p:sp>
        <p:nvSpPr>
          <p:cNvPr id="4" name="Slide Number Placeholder 3"/>
          <p:cNvSpPr>
            <a:spLocks noGrp="1"/>
          </p:cNvSpPr>
          <p:nvPr>
            <p:ph type="sldNum" sz="quarter" idx="5"/>
          </p:nvPr>
        </p:nvSpPr>
        <p:spPr/>
        <p:txBody>
          <a:bodyPr/>
          <a:lstStyle/>
          <a:p>
            <a:fld id="{C212C82D-1955-405F-A0FA-C0EB343F5168}" type="slidenum">
              <a:rPr lang="en-US" smtClean="0"/>
              <a:t>7</a:t>
            </a:fld>
            <a:endParaRPr lang="en-US" dirty="0"/>
          </a:p>
        </p:txBody>
      </p:sp>
    </p:spTree>
    <p:extLst>
      <p:ext uri="{BB962C8B-B14F-4D97-AF65-F5344CB8AC3E}">
        <p14:creationId xmlns:p14="http://schemas.microsoft.com/office/powerpoint/2010/main" val="66009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the outcome as the third domain of measuring quality of the healthcare quality. In our organization, this domain is going to be used in measuring the end of the services given to our patients. It acts like summary of the other three domains. It gives feedback on what was done and what needs to be improved. </a:t>
            </a:r>
          </a:p>
        </p:txBody>
      </p:sp>
      <p:sp>
        <p:nvSpPr>
          <p:cNvPr id="4" name="Slide Number Placeholder 3"/>
          <p:cNvSpPr>
            <a:spLocks noGrp="1"/>
          </p:cNvSpPr>
          <p:nvPr>
            <p:ph type="sldNum" sz="quarter" idx="5"/>
          </p:nvPr>
        </p:nvSpPr>
        <p:spPr/>
        <p:txBody>
          <a:bodyPr/>
          <a:lstStyle/>
          <a:p>
            <a:fld id="{C212C82D-1955-405F-A0FA-C0EB343F5168}" type="slidenum">
              <a:rPr lang="en-US" smtClean="0"/>
              <a:t>8</a:t>
            </a:fld>
            <a:endParaRPr lang="en-US" dirty="0"/>
          </a:p>
        </p:txBody>
      </p:sp>
    </p:spTree>
    <p:extLst>
      <p:ext uri="{BB962C8B-B14F-4D97-AF65-F5344CB8AC3E}">
        <p14:creationId xmlns:p14="http://schemas.microsoft.com/office/powerpoint/2010/main" val="1741904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Times New Roman" panose="02020603050405020304" pitchFamily="18" charset="0"/>
                <a:cs typeface="Times New Roman" panose="02020603050405020304" pitchFamily="18" charset="0"/>
              </a:rPr>
              <a:t>This is continuation of the outcome domain. According to the slide, the outcome domain outcome requires use of the documents and records that are only available in healthcare and this information is difficult to obtain, thus, this being a drawback.</a:t>
            </a: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212C82D-1955-405F-A0FA-C0EB343F5168}" type="slidenum">
              <a:rPr lang="en-US" smtClean="0"/>
              <a:t>9</a:t>
            </a:fld>
            <a:endParaRPr lang="en-US" dirty="0"/>
          </a:p>
        </p:txBody>
      </p:sp>
    </p:spTree>
    <p:extLst>
      <p:ext uri="{BB962C8B-B14F-4D97-AF65-F5344CB8AC3E}">
        <p14:creationId xmlns:p14="http://schemas.microsoft.com/office/powerpoint/2010/main" val="2359464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good example of how outcome can be used in analyzing the end results of the service given to the patient. according to the slide, the outcomes can be presented in a pie chart . In the figure, the data represented is that o the mothers with obstetric outcomes among mothers from home who gave birth. Within one year interval. </a:t>
            </a:r>
          </a:p>
          <a:p>
            <a:r>
              <a:rPr lang="en-US" dirty="0">
                <a:latin typeface="Times New Roman" panose="02020603050405020304" pitchFamily="18" charset="0"/>
                <a:cs typeface="Times New Roman" panose="02020603050405020304" pitchFamily="18" charset="0"/>
              </a:rPr>
              <a:t>Retrieved: </a:t>
            </a:r>
            <a:r>
              <a:rPr lang="en-US" dirty="0">
                <a:latin typeface="Times New Roman" panose="02020603050405020304" pitchFamily="18" charset="0"/>
                <a:cs typeface="Times New Roman" panose="02020603050405020304" pitchFamily="18" charset="0"/>
                <a:hlinkClick r:id="rId3"/>
              </a:rPr>
              <a:t>https://www.google.com/search?q=structure+process+outcome+and+patient+experience&amp;source=lnms&amp;tbm=isch&amp;sa=X&amp;ved=0ahUKEwjD3eP7hrjhAhWNAWMBHdDSBycQ_AUIDigB&amp;biw=1366&amp;bih=667#imgdii=MKKRIOqujVbHeM:&amp;imgrc=E2oybDREMvomuM:</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212C82D-1955-405F-A0FA-C0EB343F5168}" type="slidenum">
              <a:rPr lang="en-US" smtClean="0"/>
              <a:t>10</a:t>
            </a:fld>
            <a:endParaRPr lang="en-US" dirty="0"/>
          </a:p>
        </p:txBody>
      </p:sp>
    </p:spTree>
    <p:extLst>
      <p:ext uri="{BB962C8B-B14F-4D97-AF65-F5344CB8AC3E}">
        <p14:creationId xmlns:p14="http://schemas.microsoft.com/office/powerpoint/2010/main" val="37738318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patient experience domain of quality care provided. According to the slide, our patients reports provided by our healthcare practitioners should explains the types of care options in ways that are easy to understand</a:t>
            </a:r>
          </a:p>
        </p:txBody>
      </p:sp>
      <p:sp>
        <p:nvSpPr>
          <p:cNvPr id="4" name="Slide Number Placeholder 3"/>
          <p:cNvSpPr>
            <a:spLocks noGrp="1"/>
          </p:cNvSpPr>
          <p:nvPr>
            <p:ph type="sldNum" sz="quarter" idx="5"/>
          </p:nvPr>
        </p:nvSpPr>
        <p:spPr/>
        <p:txBody>
          <a:bodyPr/>
          <a:lstStyle/>
          <a:p>
            <a:fld id="{C212C82D-1955-405F-A0FA-C0EB343F5168}" type="slidenum">
              <a:rPr lang="en-US" smtClean="0"/>
              <a:t>11</a:t>
            </a:fld>
            <a:endParaRPr lang="en-US" dirty="0"/>
          </a:p>
        </p:txBody>
      </p:sp>
    </p:spTree>
    <p:extLst>
      <p:ext uri="{BB962C8B-B14F-4D97-AF65-F5344CB8AC3E}">
        <p14:creationId xmlns:p14="http://schemas.microsoft.com/office/powerpoint/2010/main" val="3003871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the four domains of quality improvement measurement. According to this slide, the patient accessing the health care should first access good insurance cover, transportation to the facility, have his/her culture respected and have good use of the language. The structure, process and patient experiences are then administered. Finally, the end results are obtained. </a:t>
            </a:r>
          </a:p>
          <a:p>
            <a:r>
              <a:rPr lang="en-US" dirty="0">
                <a:latin typeface="Times New Roman" panose="02020603050405020304" pitchFamily="18" charset="0"/>
                <a:cs typeface="Times New Roman" panose="02020603050405020304" pitchFamily="18" charset="0"/>
              </a:rPr>
              <a:t>Retrieved: </a:t>
            </a:r>
            <a:r>
              <a:rPr lang="en-US" dirty="0">
                <a:latin typeface="Times New Roman" panose="02020603050405020304" pitchFamily="18" charset="0"/>
                <a:cs typeface="Times New Roman" panose="02020603050405020304" pitchFamily="18" charset="0"/>
                <a:hlinkClick r:id="rId3"/>
              </a:rPr>
              <a:t>https://www.google.com/search?q=structure+process+outcome+and+patient+experience&amp;source=lnms&amp;tbm=isch&amp;sa=X&amp;ved=0ahUKEwjD3eP7hrjhAhWNAWMBHdDSBycQ_AUIDigB&amp;biw=1366&amp;bih=667#imgrc=E2oybDREMvomuM:</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212C82D-1955-405F-A0FA-C0EB343F5168}" type="slidenum">
              <a:rPr lang="en-US" smtClean="0"/>
              <a:t>12</a:t>
            </a:fld>
            <a:endParaRPr lang="en-US" dirty="0"/>
          </a:p>
        </p:txBody>
      </p:sp>
    </p:spTree>
    <p:extLst>
      <p:ext uri="{BB962C8B-B14F-4D97-AF65-F5344CB8AC3E}">
        <p14:creationId xmlns:p14="http://schemas.microsoft.com/office/powerpoint/2010/main" val="3332515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is a thought ahead question. Let’s take three minutes and try to figure about it before we go to the next step. </a:t>
            </a:r>
          </a:p>
        </p:txBody>
      </p:sp>
      <p:sp>
        <p:nvSpPr>
          <p:cNvPr id="4" name="Slide Number Placeholder 3"/>
          <p:cNvSpPr>
            <a:spLocks noGrp="1"/>
          </p:cNvSpPr>
          <p:nvPr>
            <p:ph type="sldNum" sz="quarter" idx="5"/>
          </p:nvPr>
        </p:nvSpPr>
        <p:spPr/>
        <p:txBody>
          <a:bodyPr/>
          <a:lstStyle/>
          <a:p>
            <a:fld id="{C212C82D-1955-405F-A0FA-C0EB343F5168}" type="slidenum">
              <a:rPr lang="en-US" smtClean="0"/>
              <a:t>13</a:t>
            </a:fld>
            <a:endParaRPr lang="en-US" dirty="0"/>
          </a:p>
        </p:txBody>
      </p:sp>
    </p:spTree>
    <p:extLst>
      <p:ext uri="{BB962C8B-B14F-4D97-AF65-F5344CB8AC3E}">
        <p14:creationId xmlns:p14="http://schemas.microsoft.com/office/powerpoint/2010/main" val="13749808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the application of the structure and process as the domains of improving the quality of health given to Martin. </a:t>
            </a:r>
          </a:p>
        </p:txBody>
      </p:sp>
      <p:sp>
        <p:nvSpPr>
          <p:cNvPr id="4" name="Slide Number Placeholder 3"/>
          <p:cNvSpPr>
            <a:spLocks noGrp="1"/>
          </p:cNvSpPr>
          <p:nvPr>
            <p:ph type="sldNum" sz="quarter" idx="5"/>
          </p:nvPr>
        </p:nvSpPr>
        <p:spPr/>
        <p:txBody>
          <a:bodyPr/>
          <a:lstStyle/>
          <a:p>
            <a:fld id="{C212C82D-1955-405F-A0FA-C0EB343F5168}" type="slidenum">
              <a:rPr lang="en-US" smtClean="0"/>
              <a:t>14</a:t>
            </a:fld>
            <a:endParaRPr lang="en-US" dirty="0"/>
          </a:p>
        </p:txBody>
      </p:sp>
    </p:spTree>
    <p:extLst>
      <p:ext uri="{BB962C8B-B14F-4D97-AF65-F5344CB8AC3E}">
        <p14:creationId xmlns:p14="http://schemas.microsoft.com/office/powerpoint/2010/main" val="40553821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 shows the application of outcome domain and patient experience domain in treating Martin’s condition. </a:t>
            </a:r>
          </a:p>
        </p:txBody>
      </p:sp>
      <p:sp>
        <p:nvSpPr>
          <p:cNvPr id="4" name="Slide Number Placeholder 3"/>
          <p:cNvSpPr>
            <a:spLocks noGrp="1"/>
          </p:cNvSpPr>
          <p:nvPr>
            <p:ph type="sldNum" sz="quarter" idx="5"/>
          </p:nvPr>
        </p:nvSpPr>
        <p:spPr/>
        <p:txBody>
          <a:bodyPr/>
          <a:lstStyle/>
          <a:p>
            <a:fld id="{C212C82D-1955-405F-A0FA-C0EB343F5168}" type="slidenum">
              <a:rPr lang="en-US" smtClean="0"/>
              <a:t>15</a:t>
            </a:fld>
            <a:endParaRPr lang="en-US" dirty="0"/>
          </a:p>
        </p:txBody>
      </p:sp>
    </p:spTree>
    <p:extLst>
      <p:ext uri="{BB962C8B-B14F-4D97-AF65-F5344CB8AC3E}">
        <p14:creationId xmlns:p14="http://schemas.microsoft.com/office/powerpoint/2010/main" val="1032500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This slides concludes our presentation. More point to mention, Quality measures assess care across the full continuum of health care delivery, from the level of individual physicians all the way up to the level of health insurance plans. </a:t>
            </a:r>
          </a:p>
        </p:txBody>
      </p:sp>
      <p:sp>
        <p:nvSpPr>
          <p:cNvPr id="4" name="Slide Number Placeholder 3"/>
          <p:cNvSpPr>
            <a:spLocks noGrp="1"/>
          </p:cNvSpPr>
          <p:nvPr>
            <p:ph type="sldNum" sz="quarter" idx="5"/>
          </p:nvPr>
        </p:nvSpPr>
        <p:spPr/>
        <p:txBody>
          <a:bodyPr/>
          <a:lstStyle/>
          <a:p>
            <a:fld id="{C212C82D-1955-405F-A0FA-C0EB343F5168}" type="slidenum">
              <a:rPr lang="en-US" smtClean="0"/>
              <a:t>16</a:t>
            </a:fld>
            <a:endParaRPr lang="en-US" dirty="0"/>
          </a:p>
        </p:txBody>
      </p:sp>
    </p:spTree>
    <p:extLst>
      <p:ext uri="{BB962C8B-B14F-4D97-AF65-F5344CB8AC3E}">
        <p14:creationId xmlns:p14="http://schemas.microsoft.com/office/powerpoint/2010/main" val="554994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1618581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1240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2837654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736864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2064597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3364807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802768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3691502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3507478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3698238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7442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1129637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48389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28273984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2777887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DC128-B50B-4088-A4B2-61BB65F3420D}" type="datetimeFigureOut">
              <a:rPr lang="en-US" smtClean="0"/>
              <a:t>4/5/2019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D8755D0-DF02-4552-897C-16B8A384E385}" type="slidenum">
              <a:rPr lang="en-US" smtClean="0"/>
              <a:t>‹#›</a:t>
            </a:fld>
            <a:endParaRPr lang="en-US" dirty="0"/>
          </a:p>
        </p:txBody>
      </p:sp>
    </p:spTree>
    <p:extLst>
      <p:ext uri="{BB962C8B-B14F-4D97-AF65-F5344CB8AC3E}">
        <p14:creationId xmlns:p14="http://schemas.microsoft.com/office/powerpoint/2010/main" val="536361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11DC128-B50B-4088-A4B2-61BB65F3420D}" type="datetimeFigureOut">
              <a:rPr lang="en-US" smtClean="0"/>
              <a:t>4/5/2019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3D8755D0-DF02-4552-897C-16B8A384E385}" type="slidenum">
              <a:rPr lang="en-US" smtClean="0"/>
              <a:t>‹#›</a:t>
            </a:fld>
            <a:endParaRPr lang="en-US" dirty="0"/>
          </a:p>
        </p:txBody>
      </p:sp>
    </p:spTree>
    <p:extLst>
      <p:ext uri="{BB962C8B-B14F-4D97-AF65-F5344CB8AC3E}">
        <p14:creationId xmlns:p14="http://schemas.microsoft.com/office/powerpoint/2010/main" val="2414567393"/>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81310-273D-4F9D-9AD0-E98D92BBB2B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6DC4A16-8502-44EA-A47D-8466078F9F66}"/>
              </a:ext>
            </a:extLst>
          </p:cNvPr>
          <p:cNvSpPr>
            <a:spLocks noGrp="1"/>
          </p:cNvSpPr>
          <p:nvPr>
            <p:ph idx="1"/>
          </p:nvPr>
        </p:nvSpPr>
        <p:spPr/>
        <p:txBody>
          <a:bodyPr/>
          <a:lstStyle/>
          <a:p>
            <a:pPr algn="ctr"/>
            <a:r>
              <a:rPr lang="en-US" dirty="0"/>
              <a:t>Student Name</a:t>
            </a:r>
          </a:p>
          <a:p>
            <a:pPr algn="ctr"/>
            <a:r>
              <a:rPr lang="en-US" dirty="0"/>
              <a:t>Institution</a:t>
            </a:r>
          </a:p>
          <a:p>
            <a:pPr algn="ctr"/>
            <a:r>
              <a:rPr lang="en-US" dirty="0"/>
              <a:t>Course</a:t>
            </a:r>
          </a:p>
          <a:p>
            <a:pPr algn="ctr"/>
            <a:r>
              <a:rPr lang="en-US" dirty="0"/>
              <a:t>Date</a:t>
            </a:r>
          </a:p>
        </p:txBody>
      </p:sp>
    </p:spTree>
    <p:extLst>
      <p:ext uri="{BB962C8B-B14F-4D97-AF65-F5344CB8AC3E}">
        <p14:creationId xmlns:p14="http://schemas.microsoft.com/office/powerpoint/2010/main" val="685144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58663-F3E1-42EB-A27B-DC85FD9E780F}"/>
              </a:ext>
            </a:extLst>
          </p:cNvPr>
          <p:cNvSpPr>
            <a:spLocks noGrp="1"/>
          </p:cNvSpPr>
          <p:nvPr>
            <p:ph type="ctrTitle"/>
          </p:nvPr>
        </p:nvSpPr>
        <p:spPr/>
        <p:txBody>
          <a:bodyPr/>
          <a:lstStyle/>
          <a:p>
            <a:r>
              <a:rPr lang="en-US" dirty="0">
                <a:latin typeface="Times New Roman" panose="02020603050405020304" pitchFamily="18" charset="0"/>
                <a:cs typeface="Times New Roman" panose="02020603050405020304" pitchFamily="18" charset="0"/>
              </a:rPr>
              <a:t>Domains of Quality Improvement</a:t>
            </a:r>
          </a:p>
        </p:txBody>
      </p:sp>
      <p:sp>
        <p:nvSpPr>
          <p:cNvPr id="3" name="Subtitle 2">
            <a:extLst>
              <a:ext uri="{FF2B5EF4-FFF2-40B4-BE49-F238E27FC236}">
                <a16:creationId xmlns:a16="http://schemas.microsoft.com/office/drawing/2014/main" id="{013072FA-DF86-470E-A4F2-F37087BF8006}"/>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491700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03DB55-071F-40A6-97F3-F0412CCE01B5}"/>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Measuring the quality of health care is important because it show how the health system is performing, (Driscoll </a:t>
            </a:r>
            <a:r>
              <a:rPr lang="en-US" dirty="0" err="1">
                <a:latin typeface="Times New Roman" panose="02020603050405020304" pitchFamily="18" charset="0"/>
                <a:cs typeface="Times New Roman" panose="02020603050405020304" pitchFamily="18" charset="0"/>
              </a:rPr>
              <a:t>etal</a:t>
            </a:r>
            <a:r>
              <a:rPr lang="en-US" dirty="0">
                <a:latin typeface="Times New Roman" panose="02020603050405020304" pitchFamily="18" charset="0"/>
                <a:cs typeface="Times New Roman" panose="02020603050405020304" pitchFamily="18" charset="0"/>
              </a:rPr>
              <a:t>, 2016). </a:t>
            </a:r>
          </a:p>
          <a:p>
            <a:r>
              <a:rPr lang="en-US" dirty="0">
                <a:latin typeface="Times New Roman" panose="02020603050405020304" pitchFamily="18" charset="0"/>
                <a:cs typeface="Times New Roman" panose="02020603050405020304" pitchFamily="18" charset="0"/>
              </a:rPr>
              <a:t>In this presentation, we are going to look at the four domains of quality measures. </a:t>
            </a:r>
          </a:p>
          <a:p>
            <a:r>
              <a:rPr lang="en-US" dirty="0">
                <a:latin typeface="Times New Roman" panose="02020603050405020304" pitchFamily="18" charset="0"/>
                <a:cs typeface="Times New Roman" panose="02020603050405020304" pitchFamily="18" charset="0"/>
              </a:rPr>
              <a:t>The four domains are;</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Structure</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Process </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Outcome</a:t>
            </a:r>
          </a:p>
          <a:p>
            <a:pPr>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Patient Experience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05377267-C717-485C-9745-5DFA2EF6CAF1}"/>
              </a:ext>
            </a:extLst>
          </p:cNvPr>
          <p:cNvSpPr txBox="1">
            <a:spLocks/>
          </p:cNvSpPr>
          <p:nvPr/>
        </p:nvSpPr>
        <p:spPr>
          <a:xfrm>
            <a:off x="838200" y="43259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1157184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40F0E-B2A9-49DE-89EB-6641F3EBBED8}"/>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Structure </a:t>
            </a:r>
          </a:p>
        </p:txBody>
      </p:sp>
      <p:sp>
        <p:nvSpPr>
          <p:cNvPr id="3" name="Content Placeholder 2">
            <a:extLst>
              <a:ext uri="{FF2B5EF4-FFF2-40B4-BE49-F238E27FC236}">
                <a16:creationId xmlns:a16="http://schemas.microsoft.com/office/drawing/2014/main" id="{0F23EE3B-A9F3-4940-9317-823BBC619950}"/>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Structure, as a domain of concerns with assessing the characteristics of the care setting, which incorporates personnel, facilities and policies that are related to care delivery, (Badhwar et al, 2016).</a:t>
            </a:r>
          </a:p>
          <a:p>
            <a:r>
              <a:rPr lang="en-US" dirty="0">
                <a:latin typeface="Times New Roman" panose="02020603050405020304" pitchFamily="18" charset="0"/>
                <a:cs typeface="Times New Roman" panose="02020603050405020304" pitchFamily="18" charset="0"/>
              </a:rPr>
              <a:t>This evaluates the infrastructure of the health setting such as doctor offices, hospitals and capability of the healthcare to deliver services to the clients. </a:t>
            </a:r>
          </a:p>
          <a:p>
            <a:r>
              <a:rPr lang="en-US" dirty="0">
                <a:latin typeface="Times New Roman" panose="02020603050405020304" pitchFamily="18" charset="0"/>
                <a:cs typeface="Times New Roman" panose="02020603050405020304" pitchFamily="18" charset="0"/>
              </a:rPr>
              <a:t>Example, in the intensive care Unit (ICU) have a critical care specialist on staff all times.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4138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1A2D1-57BB-4D3A-AF27-E102276307C0}"/>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Structure Domain…Cont.. </a:t>
            </a:r>
          </a:p>
        </p:txBody>
      </p:sp>
      <p:sp>
        <p:nvSpPr>
          <p:cNvPr id="3" name="Content Placeholder 2">
            <a:extLst>
              <a:ext uri="{FF2B5EF4-FFF2-40B4-BE49-F238E27FC236}">
                <a16:creationId xmlns:a16="http://schemas.microsoft.com/office/drawing/2014/main" id="{CCE0E31A-CDC5-4BAD-AC71-6177F73F4BA0}"/>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Structure domain is important in that it ensures that the staffing of the healthcare facility, policies of the environment that the care is provided from and the capabilities of staffs as well as the available resources in the organization are measured.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440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FC9A1-185E-4855-A6BC-6EC1143463A7}"/>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Process</a:t>
            </a:r>
          </a:p>
        </p:txBody>
      </p:sp>
      <p:sp>
        <p:nvSpPr>
          <p:cNvPr id="3" name="Content Placeholder 2">
            <a:extLst>
              <a:ext uri="{FF2B5EF4-FFF2-40B4-BE49-F238E27FC236}">
                <a16:creationId xmlns:a16="http://schemas.microsoft.com/office/drawing/2014/main" id="{5E33C985-8010-4537-B864-C2BF38033EF8}"/>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It assesses if the services that are provided by the healthcare practitioners to the patient coincides with routine  clinical care. </a:t>
            </a:r>
          </a:p>
          <a:p>
            <a:r>
              <a:rPr lang="en-US" dirty="0">
                <a:latin typeface="Times New Roman" panose="02020603050405020304" pitchFamily="18" charset="0"/>
                <a:cs typeface="Times New Roman" panose="02020603050405020304" pitchFamily="18" charset="0"/>
              </a:rPr>
              <a:t>For example, process domain looks at whether the doctor or health care practitioners ensures that the clients have received the recommended cancer screening. </a:t>
            </a:r>
          </a:p>
          <a:p>
            <a:r>
              <a:rPr lang="en-US" dirty="0">
                <a:latin typeface="Times New Roman" panose="02020603050405020304" pitchFamily="18" charset="0"/>
                <a:cs typeface="Times New Roman" panose="02020603050405020304" pitchFamily="18" charset="0"/>
              </a:rPr>
              <a:t>It ensures that the services that are offered to the patients are consistent to the care guidelines. </a:t>
            </a:r>
          </a:p>
          <a:p>
            <a:r>
              <a:rPr lang="en-US" dirty="0">
                <a:latin typeface="Times New Roman" panose="02020603050405020304" pitchFamily="18" charset="0"/>
                <a:cs typeface="Times New Roman" panose="02020603050405020304" pitchFamily="18" charset="0"/>
              </a:rPr>
              <a:t>The measures are linked to the procedures that are known to improve the health status deter health conditions or prevent future complications. </a:t>
            </a:r>
          </a:p>
        </p:txBody>
      </p:sp>
    </p:spTree>
    <p:extLst>
      <p:ext uri="{BB962C8B-B14F-4D97-AF65-F5344CB8AC3E}">
        <p14:creationId xmlns:p14="http://schemas.microsoft.com/office/powerpoint/2010/main" val="1856535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F831A-D7A6-46B2-B94A-3EDB4C80B27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Process… Cont..</a:t>
            </a:r>
          </a:p>
        </p:txBody>
      </p:sp>
      <p:sp>
        <p:nvSpPr>
          <p:cNvPr id="3" name="Content Placeholder 2">
            <a:extLst>
              <a:ext uri="{FF2B5EF4-FFF2-40B4-BE49-F238E27FC236}">
                <a16:creationId xmlns:a16="http://schemas.microsoft.com/office/drawing/2014/main" id="{C730005C-9006-4667-B3CE-6236C0DA4EF8}"/>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Process involves the aspects of the encounter between the patient and the healthcare practitioners.</a:t>
            </a:r>
          </a:p>
          <a:p>
            <a:r>
              <a:rPr lang="en-US" dirty="0">
                <a:latin typeface="Times New Roman" panose="02020603050405020304" pitchFamily="18" charset="0"/>
                <a:cs typeface="Times New Roman" panose="02020603050405020304" pitchFamily="18" charset="0"/>
              </a:rPr>
              <a:t>In other words, it deals with the actions that happened between the patient and the doctor/healthcare provider, (Mohammed et al, 2016).</a:t>
            </a:r>
          </a:p>
          <a:p>
            <a:r>
              <a:rPr lang="en-US" dirty="0">
                <a:latin typeface="Times New Roman" panose="02020603050405020304" pitchFamily="18" charset="0"/>
                <a:cs typeface="Times New Roman" panose="02020603050405020304" pitchFamily="18" charset="0"/>
              </a:rPr>
              <a:t>The process is are not available to most of the major areas of care, such as whether the care was the most appropriate. </a:t>
            </a:r>
          </a:p>
          <a:p>
            <a:r>
              <a:rPr lang="en-US" dirty="0">
                <a:latin typeface="Times New Roman" panose="02020603050405020304" pitchFamily="18" charset="0"/>
                <a:cs typeface="Times New Roman" panose="02020603050405020304" pitchFamily="18" charset="0"/>
              </a:rPr>
              <a:t>Some areas of process domain doesn’t exist and they tend to focus more on the management of the chronic condition which may distract some important quality areas. </a:t>
            </a:r>
          </a:p>
        </p:txBody>
      </p:sp>
    </p:spTree>
    <p:extLst>
      <p:ext uri="{BB962C8B-B14F-4D97-AF65-F5344CB8AC3E}">
        <p14:creationId xmlns:p14="http://schemas.microsoft.com/office/powerpoint/2010/main" val="2584266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E95CB-7F30-468C-8318-0719466C1059}"/>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Outcome Domain</a:t>
            </a:r>
          </a:p>
        </p:txBody>
      </p:sp>
      <p:sp>
        <p:nvSpPr>
          <p:cNvPr id="3" name="Content Placeholder 2">
            <a:extLst>
              <a:ext uri="{FF2B5EF4-FFF2-40B4-BE49-F238E27FC236}">
                <a16:creationId xmlns:a16="http://schemas.microsoft.com/office/drawing/2014/main" id="{C2D08E09-3AB9-445E-BA80-FA6D0577F5ED}"/>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Its one measure of healthcare quality. </a:t>
            </a:r>
          </a:p>
          <a:p>
            <a:r>
              <a:rPr lang="en-US" dirty="0">
                <a:latin typeface="Times New Roman" panose="02020603050405020304" pitchFamily="18" charset="0"/>
                <a:cs typeface="Times New Roman" panose="02020603050405020304" pitchFamily="18" charset="0"/>
              </a:rPr>
              <a:t>Outcome, as a domain of quality measure, it deals with evaluating whether the patients’ heath  as a result of the care provided.</a:t>
            </a:r>
          </a:p>
          <a:p>
            <a:r>
              <a:rPr lang="en-US" dirty="0">
                <a:latin typeface="Times New Roman" panose="02020603050405020304" pitchFamily="18" charset="0"/>
                <a:cs typeface="Times New Roman" panose="02020603050405020304" pitchFamily="18" charset="0"/>
              </a:rPr>
              <a:t>For example, what are the survival rates for the patients who have heart attack?</a:t>
            </a:r>
          </a:p>
          <a:p>
            <a:r>
              <a:rPr lang="en-US" dirty="0">
                <a:latin typeface="Times New Roman" panose="02020603050405020304" pitchFamily="18" charset="0"/>
                <a:cs typeface="Times New Roman" panose="02020603050405020304" pitchFamily="18" charset="0"/>
              </a:rPr>
              <a:t>This measure of healthcare is used in measuring the end results of the care, this is according to Ernest Amory Codman, who is the father of the modern outcome movement. </a:t>
            </a:r>
          </a:p>
        </p:txBody>
      </p:sp>
    </p:spTree>
    <p:extLst>
      <p:ext uri="{BB962C8B-B14F-4D97-AF65-F5344CB8AC3E}">
        <p14:creationId xmlns:p14="http://schemas.microsoft.com/office/powerpoint/2010/main" val="3594946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AE808-9A92-4D8E-98B3-248CF6BC3DF2}"/>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Outcome domain… Cont.. </a:t>
            </a:r>
          </a:p>
        </p:txBody>
      </p:sp>
      <p:sp>
        <p:nvSpPr>
          <p:cNvPr id="3" name="Content Placeholder 2">
            <a:extLst>
              <a:ext uri="{FF2B5EF4-FFF2-40B4-BE49-F238E27FC236}">
                <a16:creationId xmlns:a16="http://schemas.microsoft.com/office/drawing/2014/main" id="{B1F53DD9-701A-4C64-AF92-8515EAC5B07B}"/>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Measuring outcome requires use of the documents and records that are only available in healthcare and this information is difficult to obtain, thus, this being a drawback, (Beattie et al, 2015).</a:t>
            </a:r>
          </a:p>
          <a:p>
            <a:r>
              <a:rPr lang="en-US" dirty="0">
                <a:latin typeface="Times New Roman" panose="02020603050405020304" pitchFamily="18" charset="0"/>
                <a:cs typeface="Times New Roman" panose="02020603050405020304" pitchFamily="18" charset="0"/>
              </a:rPr>
              <a:t>The other drawback of outcome domain is that gathering enough data about a particular outcome may be a challenge. </a:t>
            </a:r>
          </a:p>
          <a:p>
            <a:r>
              <a:rPr lang="en-US" dirty="0">
                <a:latin typeface="Times New Roman" panose="02020603050405020304" pitchFamily="18" charset="0"/>
                <a:cs typeface="Times New Roman" panose="02020603050405020304" pitchFamily="18" charset="0"/>
              </a:rPr>
              <a:t>Some other examples of the outcome include what was the quality of the pain relief for the patent who had a knee surgery? What number of patients went into remission? What was the amputation rate for the patients with diabetes?</a:t>
            </a:r>
          </a:p>
        </p:txBody>
      </p:sp>
    </p:spTree>
    <p:extLst>
      <p:ext uri="{BB962C8B-B14F-4D97-AF65-F5344CB8AC3E}">
        <p14:creationId xmlns:p14="http://schemas.microsoft.com/office/powerpoint/2010/main" val="2699117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970A3-3CD6-46D0-9C15-BE8E48FFEC24}"/>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Outcome… Cont.</a:t>
            </a:r>
          </a:p>
        </p:txBody>
      </p:sp>
      <p:pic>
        <p:nvPicPr>
          <p:cNvPr id="2050" name="Picture 2" descr="Related image">
            <a:extLst>
              <a:ext uri="{FF2B5EF4-FFF2-40B4-BE49-F238E27FC236}">
                <a16:creationId xmlns:a16="http://schemas.microsoft.com/office/drawing/2014/main" id="{5914E591-4F41-4D46-9A50-469DB96FB66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389981" y="2248694"/>
            <a:ext cx="5172075" cy="37052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B6A9BF8-2028-49DD-8090-EBD854E48B1A}"/>
              </a:ext>
            </a:extLst>
          </p:cNvPr>
          <p:cNvSpPr/>
          <p:nvPr/>
        </p:nvSpPr>
        <p:spPr>
          <a:xfrm>
            <a:off x="2346960" y="5242560"/>
            <a:ext cx="1021080" cy="213360"/>
          </a:xfrm>
          <a:prstGeom prst="rect">
            <a:avLst/>
          </a:prstGeom>
          <a:solidFill>
            <a:schemeClr val="bg1"/>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1291887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5FB61-C301-4DC5-8B4D-1E9AB48C884A}"/>
              </a:ext>
            </a:extLst>
          </p:cNvPr>
          <p:cNvSpPr>
            <a:spLocks noGrp="1"/>
          </p:cNvSpPr>
          <p:nvPr>
            <p:ph type="title"/>
          </p:nvPr>
        </p:nvSpPr>
        <p:spPr/>
        <p:txBody>
          <a:bodyPr/>
          <a:lstStyle/>
          <a:p>
            <a:r>
              <a:rPr lang="en-US" dirty="0"/>
              <a:t>Patient Experience Domain</a:t>
            </a:r>
          </a:p>
        </p:txBody>
      </p:sp>
      <p:sp>
        <p:nvSpPr>
          <p:cNvPr id="3" name="Content Placeholder 2">
            <a:extLst>
              <a:ext uri="{FF2B5EF4-FFF2-40B4-BE49-F238E27FC236}">
                <a16:creationId xmlns:a16="http://schemas.microsoft.com/office/drawing/2014/main" id="{42D7B100-BDE8-46BA-8999-F48EF573DEA0}"/>
              </a:ext>
            </a:extLst>
          </p:cNvPr>
          <p:cNvSpPr>
            <a:spLocks noGrp="1"/>
          </p:cNvSpPr>
          <p:nvPr>
            <p:ph idx="1"/>
          </p:nvPr>
        </p:nvSpPr>
        <p:spPr/>
        <p:txBody>
          <a:bodyPr/>
          <a:lstStyle/>
          <a:p>
            <a:r>
              <a:rPr lang="en-US" dirty="0"/>
              <a:t>This domain is based on providing feedback of the patients’ experience on the care given, (</a:t>
            </a:r>
            <a:r>
              <a:rPr lang="en-US" dirty="0" err="1"/>
              <a:t>Tunçalp</a:t>
            </a:r>
            <a:r>
              <a:rPr lang="en-US" dirty="0"/>
              <a:t> et al, 2015). </a:t>
            </a:r>
          </a:p>
          <a:p>
            <a:r>
              <a:rPr lang="en-US" dirty="0"/>
              <a:t>For example, have the patients reports  that their providers explains the types of care options in ways that are easy to understand. </a:t>
            </a:r>
          </a:p>
          <a:p>
            <a:r>
              <a:rPr lang="en-US" dirty="0"/>
              <a:t>However, these measures assess many other aspects of care, how quickly patients are able to get appointments for urgently needed care, ranging from the clarity and accessibility of information that doctors provide, to whether doctors tell patients about test results. </a:t>
            </a:r>
          </a:p>
        </p:txBody>
      </p:sp>
    </p:spTree>
    <p:extLst>
      <p:ext uri="{BB962C8B-B14F-4D97-AF65-F5344CB8AC3E}">
        <p14:creationId xmlns:p14="http://schemas.microsoft.com/office/powerpoint/2010/main" val="4193101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D52E1-20D4-4E1D-BEDE-5EB5F3A66783}"/>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Chart showing the four domains</a:t>
            </a:r>
          </a:p>
        </p:txBody>
      </p:sp>
      <p:pic>
        <p:nvPicPr>
          <p:cNvPr id="1026" name="Picture 2" descr="Image result for structure process outcome and patient experience">
            <a:extLst>
              <a:ext uri="{FF2B5EF4-FFF2-40B4-BE49-F238E27FC236}">
                <a16:creationId xmlns:a16="http://schemas.microsoft.com/office/drawing/2014/main" id="{5FD56CD8-41D4-4E87-8347-F02DEE656FE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813560" y="2137173"/>
            <a:ext cx="7799202" cy="3394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447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EDEFB-C42F-4660-B3D4-8627BD0811E1}"/>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Hypothetical Example. </a:t>
            </a:r>
          </a:p>
        </p:txBody>
      </p:sp>
      <p:sp>
        <p:nvSpPr>
          <p:cNvPr id="3" name="Content Placeholder 2">
            <a:extLst>
              <a:ext uri="{FF2B5EF4-FFF2-40B4-BE49-F238E27FC236}">
                <a16:creationId xmlns:a16="http://schemas.microsoft.com/office/drawing/2014/main" id="{80685C5B-670C-47D8-963D-B5D18E3EFB1E}"/>
              </a:ext>
            </a:extLst>
          </p:cNvPr>
          <p:cNvSpPr>
            <a:spLocks noGrp="1"/>
          </p:cNvSpPr>
          <p:nvPr>
            <p:ph idx="1"/>
          </p:nvPr>
        </p:nvSpPr>
        <p:spPr/>
        <p:txBody>
          <a:bodyPr/>
          <a:lstStyle/>
          <a:p>
            <a:pPr marL="0" indent="0">
              <a:buNone/>
            </a:pPr>
            <a:r>
              <a:rPr lang="en-US" b="1" dirty="0">
                <a:latin typeface="Times New Roman" panose="02020603050405020304" pitchFamily="18" charset="0"/>
                <a:cs typeface="Times New Roman" panose="02020603050405020304" pitchFamily="18" charset="0"/>
              </a:rPr>
              <a:t>Question: </a:t>
            </a:r>
            <a:r>
              <a:rPr lang="en-US" dirty="0">
                <a:latin typeface="Times New Roman" panose="02020603050405020304" pitchFamily="18" charset="0"/>
                <a:cs typeface="Times New Roman" panose="02020603050405020304" pitchFamily="18" charset="0"/>
              </a:rPr>
              <a:t>Supposing, a client named Martin, comes to our institution with  Coronary artery disease. How  will the four domain apply in the services provided to him?</a:t>
            </a:r>
          </a:p>
        </p:txBody>
      </p:sp>
    </p:spTree>
    <p:extLst>
      <p:ext uri="{BB962C8B-B14F-4D97-AF65-F5344CB8AC3E}">
        <p14:creationId xmlns:p14="http://schemas.microsoft.com/office/powerpoint/2010/main" val="4004725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D7411-2AAC-4E4B-9111-53537B5DF16B}"/>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Client’s measure of quality of care</a:t>
            </a:r>
          </a:p>
        </p:txBody>
      </p:sp>
      <p:sp>
        <p:nvSpPr>
          <p:cNvPr id="3" name="Content Placeholder 2">
            <a:extLst>
              <a:ext uri="{FF2B5EF4-FFF2-40B4-BE49-F238E27FC236}">
                <a16:creationId xmlns:a16="http://schemas.microsoft.com/office/drawing/2014/main" id="{8C8BFAFB-19B1-4B37-8654-7A48AE57F9FD}"/>
              </a:ext>
            </a:extLst>
          </p:cNvPr>
          <p:cNvSpPr>
            <a:spLocks noGrp="1"/>
          </p:cNvSpPr>
          <p:nvPr>
            <p:ph idx="1"/>
          </p:nvPr>
        </p:nvSpPr>
        <p:spPr/>
        <p:txBody>
          <a:bodyPr/>
          <a:lstStyle/>
          <a:p>
            <a:pPr marL="0" indent="0">
              <a:buNone/>
            </a:pPr>
            <a:r>
              <a:rPr lang="en-US" b="1" dirty="0">
                <a:latin typeface="Times New Roman" panose="02020603050405020304" pitchFamily="18" charset="0"/>
                <a:cs typeface="Times New Roman" panose="02020603050405020304" pitchFamily="18" charset="0"/>
              </a:rPr>
              <a:t>Structure: </a:t>
            </a:r>
            <a:r>
              <a:rPr lang="en-US" dirty="0">
                <a:latin typeface="Times New Roman" panose="02020603050405020304" pitchFamily="18" charset="0"/>
                <a:cs typeface="Times New Roman" panose="02020603050405020304" pitchFamily="18" charset="0"/>
              </a:rPr>
              <a:t>Martin  will be recorded to the organization as a patient 			received, through use of electronic records or medication 		order systems. </a:t>
            </a:r>
          </a:p>
          <a:p>
            <a:pPr marL="0" indent="0">
              <a:buNone/>
            </a:pPr>
            <a:r>
              <a:rPr lang="en-US" dirty="0">
                <a:latin typeface="Times New Roman" panose="02020603050405020304" pitchFamily="18" charset="0"/>
                <a:cs typeface="Times New Roman" panose="02020603050405020304" pitchFamily="18" charset="0"/>
              </a:rPr>
              <a:t>               -The number of healthcare providers will also be provided. </a:t>
            </a:r>
          </a:p>
          <a:p>
            <a:pPr marL="0" indent="0">
              <a:buNone/>
            </a:pPr>
            <a:r>
              <a:rPr lang="en-US" b="1" dirty="0">
                <a:latin typeface="Times New Roman" panose="02020603050405020304" pitchFamily="18" charset="0"/>
                <a:cs typeface="Times New Roman" panose="02020603050405020304" pitchFamily="18" charset="0"/>
              </a:rPr>
              <a:t>Process: </a:t>
            </a:r>
            <a:r>
              <a:rPr lang="en-US" dirty="0">
                <a:latin typeface="Times New Roman" panose="02020603050405020304" pitchFamily="18" charset="0"/>
                <a:cs typeface="Times New Roman" panose="02020603050405020304" pitchFamily="18" charset="0"/>
              </a:rPr>
              <a:t>this is the real treatment given to Martin. Our medical 	practitioners assigned to Martin will explain to him the medical 	care he should expect. </a:t>
            </a:r>
          </a:p>
          <a:p>
            <a:pPr marL="0" inden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5429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7D44A-A373-4747-8113-2A36E282B0C1}"/>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Client’s measure of quality of care… Cont..</a:t>
            </a:r>
          </a:p>
        </p:txBody>
      </p:sp>
      <p:sp>
        <p:nvSpPr>
          <p:cNvPr id="3" name="Content Placeholder 2">
            <a:extLst>
              <a:ext uri="{FF2B5EF4-FFF2-40B4-BE49-F238E27FC236}">
                <a16:creationId xmlns:a16="http://schemas.microsoft.com/office/drawing/2014/main" id="{1A372E36-A69C-4089-95D6-8E69904453BE}"/>
              </a:ext>
            </a:extLst>
          </p:cNvPr>
          <p:cNvSpPr>
            <a:spLocks noGrp="1"/>
          </p:cNvSpPr>
          <p:nvPr>
            <p:ph idx="1"/>
          </p:nvPr>
        </p:nvSpPr>
        <p:spPr/>
        <p:txBody>
          <a:bodyPr/>
          <a:lstStyle/>
          <a:p>
            <a:r>
              <a:rPr lang="en-US" b="1" dirty="0">
                <a:latin typeface="Times New Roman" panose="02020603050405020304" pitchFamily="18" charset="0"/>
                <a:cs typeface="Times New Roman" panose="02020603050405020304" pitchFamily="18" charset="0"/>
              </a:rPr>
              <a:t>Outcome Domain: </a:t>
            </a:r>
            <a:r>
              <a:rPr lang="en-US" dirty="0">
                <a:latin typeface="Times New Roman" panose="02020603050405020304" pitchFamily="18" charset="0"/>
                <a:cs typeface="Times New Roman" panose="02020603050405020304" pitchFamily="18" charset="0"/>
              </a:rPr>
              <a:t>The healthcare practitioners assigned to Martin 		will record how the service given to the Martin was effective in 	improving his health. </a:t>
            </a:r>
          </a:p>
          <a:p>
            <a:pPr marL="0" indent="0">
              <a:buNone/>
            </a:pPr>
            <a:r>
              <a:rPr lang="en-US" dirty="0">
                <a:latin typeface="Times New Roman" panose="02020603050405020304" pitchFamily="18" charset="0"/>
                <a:cs typeface="Times New Roman" panose="02020603050405020304" pitchFamily="18" charset="0"/>
              </a:rPr>
              <a:t>               -This will be done by use of Martin current health status 	record. </a:t>
            </a:r>
          </a:p>
          <a:p>
            <a:pPr marL="0" indent="0">
              <a:buNone/>
            </a:pPr>
            <a:r>
              <a:rPr lang="en-US" b="1" dirty="0">
                <a:latin typeface="Times New Roman" panose="02020603050405020304" pitchFamily="18" charset="0"/>
                <a:cs typeface="Times New Roman" panose="02020603050405020304" pitchFamily="18" charset="0"/>
              </a:rPr>
              <a:t>Patient Experience:</a:t>
            </a:r>
            <a:r>
              <a:rPr lang="en-US" dirty="0">
                <a:latin typeface="Times New Roman" panose="02020603050405020304" pitchFamily="18" charset="0"/>
                <a:cs typeface="Times New Roman" panose="02020603050405020304" pitchFamily="18" charset="0"/>
              </a:rPr>
              <a:t> Here, Martin will be given opportunity to give the 	feedback on kind of the care provided. </a:t>
            </a:r>
          </a:p>
          <a:p>
            <a:pPr marL="0" indent="0">
              <a:buNone/>
            </a:pPr>
            <a:r>
              <a:rPr lang="en-US" dirty="0">
                <a:latin typeface="Times New Roman" panose="02020603050405020304" pitchFamily="18" charset="0"/>
                <a:cs typeface="Times New Roman" panose="02020603050405020304" pitchFamily="18" charset="0"/>
              </a:rPr>
              <a:t> 	For example, was  the  medical practitioners  explain  their 	treatment options to Martin in ways that are easy to 	understand? </a:t>
            </a:r>
          </a:p>
        </p:txBody>
      </p:sp>
    </p:spTree>
    <p:extLst>
      <p:ext uri="{BB962C8B-B14F-4D97-AF65-F5344CB8AC3E}">
        <p14:creationId xmlns:p14="http://schemas.microsoft.com/office/powerpoint/2010/main" val="40554518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C25DF-946A-4109-A545-61469006A855}"/>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91653524-84C7-45D0-BF0A-8A760ED308D9}"/>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Quality measurement in health care is the process of using data to evaluate the performance of health plans and health care providers against recognized quality standards.</a:t>
            </a:r>
          </a:p>
          <a:p>
            <a:r>
              <a:rPr lang="en-US" dirty="0">
                <a:latin typeface="Times New Roman" panose="02020603050405020304" pitchFamily="18" charset="0"/>
                <a:cs typeface="Times New Roman" panose="02020603050405020304" pitchFamily="18" charset="0"/>
              </a:rPr>
              <a:t>Quality measures can take many forms, and these measures evaluate care across the full range of health care settings, from doctors’ offices to imaging facilities to hospital systems. </a:t>
            </a:r>
          </a:p>
          <a:p>
            <a:r>
              <a:rPr lang="en-US" dirty="0">
                <a:latin typeface="Times New Roman" panose="02020603050405020304" pitchFamily="18" charset="0"/>
                <a:cs typeface="Times New Roman" panose="02020603050405020304" pitchFamily="18" charset="0"/>
              </a:rPr>
              <a:t>In our organization, we need the four domain in ascertain the quality of care provided to our clients. </a:t>
            </a:r>
          </a:p>
        </p:txBody>
      </p:sp>
    </p:spTree>
    <p:extLst>
      <p:ext uri="{BB962C8B-B14F-4D97-AF65-F5344CB8AC3E}">
        <p14:creationId xmlns:p14="http://schemas.microsoft.com/office/powerpoint/2010/main" val="1394217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C90EF76-FEF2-4019-ABDC-A3AF298A44A6}"/>
              </a:ext>
            </a:extLst>
          </p:cNvPr>
          <p:cNvSpPr>
            <a:spLocks noGrp="1"/>
          </p:cNvSpPr>
          <p:nvPr>
            <p:ph type="ctrTitle"/>
          </p:nvPr>
        </p:nvSpPr>
        <p:spPr/>
        <p:txBody>
          <a:bodyPr/>
          <a:lstStyle/>
          <a:p>
            <a:r>
              <a:rPr lang="en-US" dirty="0">
                <a:latin typeface="Algerian" panose="04020705040A02060702" pitchFamily="82" charset="0"/>
              </a:rPr>
              <a:t>The End. </a:t>
            </a:r>
          </a:p>
        </p:txBody>
      </p:sp>
      <p:sp>
        <p:nvSpPr>
          <p:cNvPr id="5" name="Subtitle 4">
            <a:extLst>
              <a:ext uri="{FF2B5EF4-FFF2-40B4-BE49-F238E27FC236}">
                <a16:creationId xmlns:a16="http://schemas.microsoft.com/office/drawing/2014/main" id="{9DA1DD9C-59AC-477E-A99A-1BEF7B7623F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22502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A9DE1-A7BA-479F-922E-9556E41B5F42}"/>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714B596-FF0C-4979-8445-3D24CE3537B2}"/>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Driscoll, S., Gregory, D. M., </a:t>
            </a:r>
            <a:r>
              <a:rPr lang="en-US" dirty="0" err="1">
                <a:latin typeface="Times New Roman" panose="02020603050405020304" pitchFamily="18" charset="0"/>
                <a:cs typeface="Times New Roman" panose="02020603050405020304" pitchFamily="18" charset="0"/>
              </a:rPr>
              <a:t>Fardy</a:t>
            </a:r>
            <a:r>
              <a:rPr lang="en-US" dirty="0">
                <a:latin typeface="Times New Roman" panose="02020603050405020304" pitchFamily="18" charset="0"/>
                <a:cs typeface="Times New Roman" panose="02020603050405020304" pitchFamily="18" charset="0"/>
              </a:rPr>
              <a:t>, J. M., &amp; </a:t>
            </a:r>
            <a:r>
              <a:rPr lang="en-US" dirty="0" err="1">
                <a:latin typeface="Times New Roman" panose="02020603050405020304" pitchFamily="18" charset="0"/>
                <a:cs typeface="Times New Roman" panose="02020603050405020304" pitchFamily="18" charset="0"/>
              </a:rPr>
              <a:t>Twells</a:t>
            </a:r>
            <a:r>
              <a:rPr lang="en-US" dirty="0">
                <a:latin typeface="Times New Roman" panose="02020603050405020304" pitchFamily="18" charset="0"/>
                <a:cs typeface="Times New Roman" panose="02020603050405020304" pitchFamily="18" charset="0"/>
              </a:rPr>
              <a:t>, L. K. (2016). Long‐term health‐related quality of life in bariatric surgery patients: A systematic review and meta‐analysis. </a:t>
            </a:r>
            <a:r>
              <a:rPr lang="en-US" i="1" dirty="0">
                <a:latin typeface="Times New Roman" panose="02020603050405020304" pitchFamily="18" charset="0"/>
                <a:cs typeface="Times New Roman" panose="02020603050405020304" pitchFamily="18" charset="0"/>
              </a:rPr>
              <a:t>Obesity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24</a:t>
            </a:r>
            <a:r>
              <a:rPr lang="en-US" dirty="0">
                <a:latin typeface="Times New Roman" panose="02020603050405020304" pitchFamily="18" charset="0"/>
                <a:cs typeface="Times New Roman" panose="02020603050405020304" pitchFamily="18" charset="0"/>
              </a:rPr>
              <a:t>(1), 60-70.</a:t>
            </a:r>
          </a:p>
          <a:p>
            <a:r>
              <a:rPr lang="en-US" dirty="0">
                <a:latin typeface="Times New Roman" panose="02020603050405020304" pitchFamily="18" charset="0"/>
                <a:cs typeface="Times New Roman" panose="02020603050405020304" pitchFamily="18" charset="0"/>
              </a:rPr>
              <a:t>Badhwar, V., Rankin, J. S., He, X., Jacobs, J. P., </a:t>
            </a:r>
            <a:r>
              <a:rPr lang="en-US" dirty="0" err="1">
                <a:latin typeface="Times New Roman" panose="02020603050405020304" pitchFamily="18" charset="0"/>
                <a:cs typeface="Times New Roman" panose="02020603050405020304" pitchFamily="18" charset="0"/>
              </a:rPr>
              <a:t>Gammie</a:t>
            </a:r>
            <a:r>
              <a:rPr lang="en-US" dirty="0">
                <a:latin typeface="Times New Roman" panose="02020603050405020304" pitchFamily="18" charset="0"/>
                <a:cs typeface="Times New Roman" panose="02020603050405020304" pitchFamily="18" charset="0"/>
              </a:rPr>
              <a:t>, J. S., </a:t>
            </a:r>
            <a:r>
              <a:rPr lang="en-US" dirty="0" err="1">
                <a:latin typeface="Times New Roman" panose="02020603050405020304" pitchFamily="18" charset="0"/>
                <a:cs typeface="Times New Roman" panose="02020603050405020304" pitchFamily="18" charset="0"/>
              </a:rPr>
              <a:t>Furnary</a:t>
            </a:r>
            <a:r>
              <a:rPr lang="en-US" dirty="0">
                <a:latin typeface="Times New Roman" panose="02020603050405020304" pitchFamily="18" charset="0"/>
                <a:cs typeface="Times New Roman" panose="02020603050405020304" pitchFamily="18" charset="0"/>
              </a:rPr>
              <a:t>, A. P., ... &amp; </a:t>
            </a:r>
            <a:r>
              <a:rPr lang="en-US" dirty="0" err="1">
                <a:latin typeface="Times New Roman" panose="02020603050405020304" pitchFamily="18" charset="0"/>
                <a:cs typeface="Times New Roman" panose="02020603050405020304" pitchFamily="18" charset="0"/>
              </a:rPr>
              <a:t>Shahian</a:t>
            </a:r>
            <a:r>
              <a:rPr lang="en-US" dirty="0">
                <a:latin typeface="Times New Roman" panose="02020603050405020304" pitchFamily="18" charset="0"/>
                <a:cs typeface="Times New Roman" panose="02020603050405020304" pitchFamily="18" charset="0"/>
              </a:rPr>
              <a:t>, D. M. (2016). The Society of Thoracic Surgeons mitral repair/replacement composite score: a report of the Society of Thoracic Surgeons Quality Measurement Task Force. </a:t>
            </a:r>
            <a:r>
              <a:rPr lang="en-US" i="1" dirty="0">
                <a:latin typeface="Times New Roman" panose="02020603050405020304" pitchFamily="18" charset="0"/>
                <a:cs typeface="Times New Roman" panose="02020603050405020304" pitchFamily="18" charset="0"/>
              </a:rPr>
              <a:t>The Annals of thoracic surgery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101</a:t>
            </a:r>
            <a:r>
              <a:rPr lang="en-US" dirty="0">
                <a:latin typeface="Times New Roman" panose="02020603050405020304" pitchFamily="18" charset="0"/>
                <a:cs typeface="Times New Roman" panose="02020603050405020304" pitchFamily="18" charset="0"/>
              </a:rPr>
              <a:t>(6), 2265-2271.</a:t>
            </a:r>
          </a:p>
          <a:p>
            <a:r>
              <a:rPr lang="en-US" dirty="0">
                <a:latin typeface="Times New Roman" panose="02020603050405020304" pitchFamily="18" charset="0"/>
                <a:cs typeface="Times New Roman" panose="02020603050405020304" pitchFamily="18" charset="0"/>
              </a:rPr>
              <a:t>Beattie, M., Murphy, D. J., Atherton, I., &amp; Lauder, W. (2015). Instruments to measure patient experience of healthcare quality in hospitals: a systematic review. </a:t>
            </a:r>
            <a:r>
              <a:rPr lang="en-US" i="1" dirty="0">
                <a:latin typeface="Times New Roman" panose="02020603050405020304" pitchFamily="18" charset="0"/>
                <a:cs typeface="Times New Roman" panose="02020603050405020304" pitchFamily="18" charset="0"/>
              </a:rPr>
              <a:t>Systematic reviews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(1), 97.</a:t>
            </a:r>
          </a:p>
        </p:txBody>
      </p:sp>
    </p:spTree>
    <p:extLst>
      <p:ext uri="{BB962C8B-B14F-4D97-AF65-F5344CB8AC3E}">
        <p14:creationId xmlns:p14="http://schemas.microsoft.com/office/powerpoint/2010/main" val="2001942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547D1-92F6-4D17-8D09-DF80FA6E438F}"/>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References… Cont. </a:t>
            </a:r>
          </a:p>
        </p:txBody>
      </p:sp>
      <p:sp>
        <p:nvSpPr>
          <p:cNvPr id="3" name="Content Placeholder 2">
            <a:extLst>
              <a:ext uri="{FF2B5EF4-FFF2-40B4-BE49-F238E27FC236}">
                <a16:creationId xmlns:a16="http://schemas.microsoft.com/office/drawing/2014/main" id="{290DE568-6E25-4F05-8345-C164F485E8F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Mohammed, K., Nolan, M. B., </a:t>
            </a:r>
            <a:r>
              <a:rPr lang="en-US" dirty="0" err="1">
                <a:latin typeface="Times New Roman" panose="02020603050405020304" pitchFamily="18" charset="0"/>
                <a:cs typeface="Times New Roman" panose="02020603050405020304" pitchFamily="18" charset="0"/>
              </a:rPr>
              <a:t>Rajjo</a:t>
            </a:r>
            <a:r>
              <a:rPr lang="en-US" dirty="0">
                <a:latin typeface="Times New Roman" panose="02020603050405020304" pitchFamily="18" charset="0"/>
                <a:cs typeface="Times New Roman" panose="02020603050405020304" pitchFamily="18" charset="0"/>
              </a:rPr>
              <a:t>, T., Shah, N. D., Prokop, L. J., </a:t>
            </a:r>
            <a:r>
              <a:rPr lang="en-US" dirty="0" err="1">
                <a:latin typeface="Times New Roman" panose="02020603050405020304" pitchFamily="18" charset="0"/>
                <a:cs typeface="Times New Roman" panose="02020603050405020304" pitchFamily="18" charset="0"/>
              </a:rPr>
              <a:t>Varkey</a:t>
            </a:r>
            <a:r>
              <a:rPr lang="en-US" dirty="0">
                <a:latin typeface="Times New Roman" panose="02020603050405020304" pitchFamily="18" charset="0"/>
                <a:cs typeface="Times New Roman" panose="02020603050405020304" pitchFamily="18" charset="0"/>
              </a:rPr>
              <a:t>, P., &amp; Murad, M. H. (2016). Creating a patient-centered health care delivery system: a systematic review of health care quality from the patient perspective. </a:t>
            </a:r>
            <a:r>
              <a:rPr lang="en-US" i="1" dirty="0">
                <a:latin typeface="Times New Roman" panose="02020603050405020304" pitchFamily="18" charset="0"/>
                <a:cs typeface="Times New Roman" panose="02020603050405020304" pitchFamily="18" charset="0"/>
              </a:rPr>
              <a:t>American Journal of Medical Quality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31</a:t>
            </a:r>
            <a:r>
              <a:rPr lang="en-US" dirty="0">
                <a:latin typeface="Times New Roman" panose="02020603050405020304" pitchFamily="18" charset="0"/>
                <a:cs typeface="Times New Roman" panose="02020603050405020304" pitchFamily="18" charset="0"/>
              </a:rPr>
              <a:t>(1), 12-21.</a:t>
            </a:r>
          </a:p>
          <a:p>
            <a:r>
              <a:rPr lang="en-US" dirty="0" err="1">
                <a:latin typeface="Times New Roman" panose="02020603050405020304" pitchFamily="18" charset="0"/>
                <a:cs typeface="Times New Roman" panose="02020603050405020304" pitchFamily="18" charset="0"/>
              </a:rPr>
              <a:t>Tunçalp</a:t>
            </a:r>
            <a:r>
              <a:rPr lang="en-US" dirty="0">
                <a:latin typeface="Times New Roman" panose="02020603050405020304" pitchFamily="18" charset="0"/>
                <a:cs typeface="Times New Roman" panose="02020603050405020304" pitchFamily="18" charset="0"/>
              </a:rPr>
              <a:t>, </a:t>
            </a:r>
            <a:r>
              <a:rPr lang="az-Cyrl-AZ" dirty="0">
                <a:latin typeface="Times New Roman" panose="02020603050405020304" pitchFamily="18" charset="0"/>
                <a:cs typeface="Times New Roman" panose="02020603050405020304" pitchFamily="18" charset="0"/>
              </a:rPr>
              <a:t>Ӧ., </a:t>
            </a:r>
            <a:r>
              <a:rPr lang="en-US" dirty="0">
                <a:latin typeface="Times New Roman" panose="02020603050405020304" pitchFamily="18" charset="0"/>
                <a:cs typeface="Times New Roman" panose="02020603050405020304" pitchFamily="18" charset="0"/>
              </a:rPr>
              <a:t>Were, W. M., MacLennan, C., </a:t>
            </a:r>
            <a:r>
              <a:rPr lang="en-US" dirty="0" err="1">
                <a:latin typeface="Times New Roman" panose="02020603050405020304" pitchFamily="18" charset="0"/>
                <a:cs typeface="Times New Roman" panose="02020603050405020304" pitchFamily="18" charset="0"/>
              </a:rPr>
              <a:t>Oladapo</a:t>
            </a:r>
            <a:r>
              <a:rPr lang="en-US" dirty="0">
                <a:latin typeface="Times New Roman" panose="02020603050405020304" pitchFamily="18" charset="0"/>
                <a:cs typeface="Times New Roman" panose="02020603050405020304" pitchFamily="18" charset="0"/>
              </a:rPr>
              <a:t>, O. T., </a:t>
            </a:r>
            <a:r>
              <a:rPr lang="en-US" dirty="0" err="1">
                <a:latin typeface="Times New Roman" panose="02020603050405020304" pitchFamily="18" charset="0"/>
                <a:cs typeface="Times New Roman" panose="02020603050405020304" pitchFamily="18" charset="0"/>
              </a:rPr>
              <a:t>Gülmezoglu</a:t>
            </a:r>
            <a:r>
              <a:rPr lang="en-US" dirty="0">
                <a:latin typeface="Times New Roman" panose="02020603050405020304" pitchFamily="18" charset="0"/>
                <a:cs typeface="Times New Roman" panose="02020603050405020304" pitchFamily="18" charset="0"/>
              </a:rPr>
              <a:t>, A. M., </a:t>
            </a:r>
            <a:r>
              <a:rPr lang="en-US" dirty="0" err="1">
                <a:latin typeface="Times New Roman" panose="02020603050405020304" pitchFamily="18" charset="0"/>
                <a:cs typeface="Times New Roman" panose="02020603050405020304" pitchFamily="18" charset="0"/>
              </a:rPr>
              <a:t>Bahl</a:t>
            </a:r>
            <a:r>
              <a:rPr lang="en-US" dirty="0">
                <a:latin typeface="Times New Roman" panose="02020603050405020304" pitchFamily="18" charset="0"/>
                <a:cs typeface="Times New Roman" panose="02020603050405020304" pitchFamily="18" charset="0"/>
              </a:rPr>
              <a:t>, R., ... &amp; </a:t>
            </a:r>
            <a:r>
              <a:rPr lang="en-US" dirty="0" err="1">
                <a:latin typeface="Times New Roman" panose="02020603050405020304" pitchFamily="18" charset="0"/>
                <a:cs typeface="Times New Roman" panose="02020603050405020304" pitchFamily="18" charset="0"/>
              </a:rPr>
              <a:t>Temmerman</a:t>
            </a:r>
            <a:r>
              <a:rPr lang="en-US" dirty="0">
                <a:latin typeface="Times New Roman" panose="02020603050405020304" pitchFamily="18" charset="0"/>
                <a:cs typeface="Times New Roman" panose="02020603050405020304" pitchFamily="18" charset="0"/>
              </a:rPr>
              <a:t>, M. (2015). Quality of care for pregnant women and newborns—the WHO vision. </a:t>
            </a:r>
            <a:r>
              <a:rPr lang="en-US" i="1" dirty="0">
                <a:latin typeface="Times New Roman" panose="02020603050405020304" pitchFamily="18" charset="0"/>
                <a:cs typeface="Times New Roman" panose="02020603050405020304" pitchFamily="18" charset="0"/>
              </a:rPr>
              <a:t>BJOG: an international journal of obstetrics &amp; </a:t>
            </a:r>
            <a:r>
              <a:rPr lang="en-US" i="1" dirty="0" err="1">
                <a:latin typeface="Times New Roman" panose="02020603050405020304" pitchFamily="18" charset="0"/>
                <a:cs typeface="Times New Roman" panose="02020603050405020304" pitchFamily="18" charset="0"/>
              </a:rPr>
              <a:t>gynaecology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122</a:t>
            </a:r>
            <a:r>
              <a:rPr lang="en-US" dirty="0">
                <a:latin typeface="Times New Roman" panose="02020603050405020304" pitchFamily="18" charset="0"/>
                <a:cs typeface="Times New Roman" panose="02020603050405020304" pitchFamily="18" charset="0"/>
              </a:rPr>
              <a:t>(8), 1045-1049.</a:t>
            </a:r>
          </a:p>
        </p:txBody>
      </p:sp>
    </p:spTree>
    <p:extLst>
      <p:ext uri="{BB962C8B-B14F-4D97-AF65-F5344CB8AC3E}">
        <p14:creationId xmlns:p14="http://schemas.microsoft.com/office/powerpoint/2010/main" val="41362081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327</TotalTime>
  <Words>1710</Words>
  <Application>Microsoft Office PowerPoint</Application>
  <PresentationFormat>Widescreen</PresentationFormat>
  <Paragraphs>99</Paragraphs>
  <Slides>19</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Algerian</vt:lpstr>
      <vt:lpstr>Arial</vt:lpstr>
      <vt:lpstr>Calibri</vt:lpstr>
      <vt:lpstr>Times New Roman</vt:lpstr>
      <vt:lpstr>Trebuchet MS</vt:lpstr>
      <vt:lpstr>Wingdings</vt:lpstr>
      <vt:lpstr>Wingdings 3</vt:lpstr>
      <vt:lpstr>Facet</vt:lpstr>
      <vt:lpstr>PowerPoint Presentation</vt:lpstr>
      <vt:lpstr>Domains of Quality Improvement</vt:lpstr>
      <vt:lpstr>PowerPoint Presentation</vt:lpstr>
      <vt:lpstr>Structure </vt:lpstr>
      <vt:lpstr>Structure Domain…Cont.. </vt:lpstr>
      <vt:lpstr>Process</vt:lpstr>
      <vt:lpstr>Process… Cont..</vt:lpstr>
      <vt:lpstr>Outcome Domain</vt:lpstr>
      <vt:lpstr>Outcome domain… Cont.. </vt:lpstr>
      <vt:lpstr>Outcome… Cont.</vt:lpstr>
      <vt:lpstr>Patient Experience Domain</vt:lpstr>
      <vt:lpstr>Chart showing the four domains</vt:lpstr>
      <vt:lpstr>Hypothetical Example. </vt:lpstr>
      <vt:lpstr>Client’s measure of quality of care</vt:lpstr>
      <vt:lpstr>Client’s measure of quality of care… Cont..</vt:lpstr>
      <vt:lpstr>Conclusion</vt:lpstr>
      <vt:lpstr>The End. </vt:lpstr>
      <vt:lpstr>References</vt:lpstr>
      <vt:lpstr>References… 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Domains of Quality Improvement</dc:title>
  <dc:creator>Pavilion</dc:creator>
  <cp:lastModifiedBy>Pavilion</cp:lastModifiedBy>
  <cp:revision>25</cp:revision>
  <dcterms:created xsi:type="dcterms:W3CDTF">2019-04-04T12:04:34Z</dcterms:created>
  <dcterms:modified xsi:type="dcterms:W3CDTF">2019-04-05T05:36:12Z</dcterms:modified>
</cp:coreProperties>
</file>